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72" r:id="rId3"/>
    <p:sldId id="257" r:id="rId4"/>
    <p:sldId id="258" r:id="rId5"/>
    <p:sldId id="259" r:id="rId6"/>
    <p:sldId id="271" r:id="rId7"/>
    <p:sldId id="266" r:id="rId8"/>
    <p:sldId id="267" r:id="rId9"/>
    <p:sldId id="260" r:id="rId10"/>
    <p:sldId id="261" r:id="rId11"/>
    <p:sldId id="264" r:id="rId12"/>
    <p:sldId id="262" r:id="rId13"/>
    <p:sldId id="279" r:id="rId14"/>
    <p:sldId id="273" r:id="rId15"/>
    <p:sldId id="274" r:id="rId16"/>
    <p:sldId id="263" r:id="rId17"/>
    <p:sldId id="269" r:id="rId18"/>
    <p:sldId id="270"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280028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nl-NL" smtClean="0"/>
              <a:t>Klik om de stijl te bewerken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Date Placeholder 2"/>
          <p:cNvSpPr>
            <a:spLocks noGrp="1"/>
          </p:cNvSpPr>
          <p:nvPr>
            <p:ph type="dt" sz="half" idx="10"/>
          </p:nvPr>
        </p:nvSpPr>
        <p:spPr/>
        <p:txBody>
          <a:bodyPr/>
          <a:lstStyle/>
          <a:p>
            <a:fld id="{E231E2CC-9F1A-4786-99FD-9E09A05F7BA2}" type="datetimeFigureOut">
              <a:rPr lang="nl-NL" smtClean="0"/>
              <a:pPr/>
              <a:t>27-8-2020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177545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3221169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4190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4085581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04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191640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2584135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98799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nl-NL" smtClean="0"/>
              <a:t>Klik om de stijl te bewerken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216239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231E2CC-9F1A-4786-99FD-9E09A05F7BA2}" type="datetimeFigureOut">
              <a:rPr lang="nl-NL" smtClean="0"/>
              <a:pPr/>
              <a:t>27-8-2020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32768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231E2CC-9F1A-4786-99FD-9E09A05F7BA2}" type="datetimeFigureOut">
              <a:rPr lang="nl-NL" smtClean="0"/>
              <a:pPr/>
              <a:t>27-8-2020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376720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E231E2CC-9F1A-4786-99FD-9E09A05F7BA2}" type="datetimeFigureOut">
              <a:rPr lang="nl-NL" smtClean="0"/>
              <a:pPr/>
              <a:t>27-8-2020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117475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E231E2CC-9F1A-4786-99FD-9E09A05F7BA2}" type="datetimeFigureOut">
              <a:rPr lang="nl-NL" smtClean="0"/>
              <a:pPr/>
              <a:t>27-8-2020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247349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1E2CC-9F1A-4786-99FD-9E09A05F7BA2}" type="datetimeFigureOut">
              <a:rPr lang="nl-NL" smtClean="0"/>
              <a:pPr/>
              <a:t>27-8-2020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48208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E231E2CC-9F1A-4786-99FD-9E09A05F7BA2}" type="datetimeFigureOut">
              <a:rPr lang="nl-NL" smtClean="0"/>
              <a:pPr/>
              <a:t>27-8-2020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413661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nl-NL" smtClean="0"/>
              <a:t>Klik om de stijl te bewerken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E231E2CC-9F1A-4786-99FD-9E09A05F7BA2}" type="datetimeFigureOut">
              <a:rPr lang="nl-NL" smtClean="0"/>
              <a:pPr/>
              <a:t>27-8-2020</a:t>
            </a:fld>
            <a:endParaRPr lang="nl-NL"/>
          </a:p>
        </p:txBody>
      </p:sp>
      <p:sp>
        <p:nvSpPr>
          <p:cNvPr id="6" name="Footer Placeholder 5"/>
          <p:cNvSpPr>
            <a:spLocks noGrp="1"/>
          </p:cNvSpPr>
          <p:nvPr>
            <p:ph type="ftr" sz="quarter" idx="11"/>
          </p:nvPr>
        </p:nvSpPr>
        <p:spPr>
          <a:xfrm>
            <a:off x="533400" y="6172200"/>
            <a:ext cx="5811724" cy="365125"/>
          </a:xfrm>
        </p:spPr>
        <p:txBody>
          <a:bodyPr/>
          <a:lstStyle/>
          <a:p>
            <a:endParaRPr lang="nl-NL"/>
          </a:p>
        </p:txBody>
      </p:sp>
      <p:sp>
        <p:nvSpPr>
          <p:cNvPr id="7" name="Slide Number Placeholder 6"/>
          <p:cNvSpPr>
            <a:spLocks noGrp="1"/>
          </p:cNvSpPr>
          <p:nvPr>
            <p:ph type="sldNum" sz="quarter" idx="12"/>
          </p:nvPr>
        </p:nvSpPr>
        <p:spPr/>
        <p:txBody>
          <a:bodyPr/>
          <a:lstStyle/>
          <a:p>
            <a:fld id="{0D427609-3728-492E-A524-5FD323BEDD3A}" type="slidenum">
              <a:rPr lang="nl-NL" smtClean="0"/>
              <a:pPr/>
              <a:t>‹nr.›</a:t>
            </a:fld>
            <a:endParaRPr lang="nl-NL"/>
          </a:p>
        </p:txBody>
      </p:sp>
    </p:spTree>
    <p:extLst>
      <p:ext uri="{BB962C8B-B14F-4D97-AF65-F5344CB8AC3E}">
        <p14:creationId xmlns:p14="http://schemas.microsoft.com/office/powerpoint/2010/main" val="392367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231E2CC-9F1A-4786-99FD-9E09A05F7BA2}" type="datetimeFigureOut">
              <a:rPr lang="nl-NL" smtClean="0"/>
              <a:pPr/>
              <a:t>27-8-2020</a:t>
            </a:fld>
            <a:endParaRPr lang="nl-N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D427609-3728-492E-A524-5FD323BEDD3A}" type="slidenum">
              <a:rPr lang="nl-NL" smtClean="0"/>
              <a:pPr/>
              <a:t>‹nr.›</a:t>
            </a:fld>
            <a:endParaRPr lang="nl-NL"/>
          </a:p>
        </p:txBody>
      </p:sp>
    </p:spTree>
    <p:extLst>
      <p:ext uri="{BB962C8B-B14F-4D97-AF65-F5344CB8AC3E}">
        <p14:creationId xmlns:p14="http://schemas.microsoft.com/office/powerpoint/2010/main" val="406804540"/>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2.8.%20Exodus%20Mozes.mp4"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nl.wikipedia.org/wiki/Bestand:2010-09-11_om_oij_mauritius_silvolde_14.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commons.wikimedia.org/wiki/File:Shechita.JPG" TargetMode="Externa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2.8.%20Exodus%20National%20Geographic%20bewijzen.mp4"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hyperlink" Target="50.%20Exodus%20bewijzen.mp4"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r>
              <a:rPr lang="nl-NL" dirty="0" smtClean="0">
                <a:hlinkClick r:id="rId2" action="ppaction://hlinkfile"/>
              </a:rPr>
              <a:t>Mozes</a:t>
            </a:r>
            <a:endParaRPr lang="nl-NL" dirty="0"/>
          </a:p>
        </p:txBody>
      </p:sp>
      <p:sp>
        <p:nvSpPr>
          <p:cNvPr id="3" name="Ondertitel 2"/>
          <p:cNvSpPr>
            <a:spLocks noGrp="1"/>
          </p:cNvSpPr>
          <p:nvPr>
            <p:ph type="subTitle" idx="1"/>
          </p:nvPr>
        </p:nvSpPr>
        <p:spPr/>
        <p:txBody>
          <a:bodyPr/>
          <a:lstStyle/>
          <a:p>
            <a:r>
              <a:rPr lang="nl-NL" dirty="0" smtClean="0"/>
              <a:t>De uittocht en de wetten</a:t>
            </a:r>
            <a:endParaRPr lang="nl-NL" dirty="0"/>
          </a:p>
        </p:txBody>
      </p:sp>
      <p:pic>
        <p:nvPicPr>
          <p:cNvPr id="11266" name="Picture 2" descr="http://www.paulmertz.nl/uitkeek/images/mozes.jpg"/>
          <p:cNvPicPr>
            <a:picLocks noChangeAspect="1" noChangeArrowheads="1"/>
          </p:cNvPicPr>
          <p:nvPr/>
        </p:nvPicPr>
        <p:blipFill>
          <a:blip r:embed="rId3" cstate="print"/>
          <a:srcRect/>
          <a:stretch>
            <a:fillRect/>
          </a:stretch>
        </p:blipFill>
        <p:spPr bwMode="auto">
          <a:xfrm>
            <a:off x="3608251" y="24673"/>
            <a:ext cx="5546414" cy="6833327"/>
          </a:xfrm>
          <a:prstGeom prst="rect">
            <a:avLst/>
          </a:prstGeom>
          <a:noFill/>
        </p:spPr>
      </p:pic>
      <p:pic>
        <p:nvPicPr>
          <p:cNvPr id="11268" name="Picture 4" descr="http://jezusmijnheer.punt.nl/upload/mozes_02%5B1%5D.jpg"/>
          <p:cNvPicPr>
            <a:picLocks noChangeAspect="1" noChangeArrowheads="1"/>
          </p:cNvPicPr>
          <p:nvPr/>
        </p:nvPicPr>
        <p:blipFill>
          <a:blip r:embed="rId4" cstate="print"/>
          <a:srcRect/>
          <a:stretch>
            <a:fillRect/>
          </a:stretch>
        </p:blipFill>
        <p:spPr bwMode="auto">
          <a:xfrm>
            <a:off x="-8450" y="0"/>
            <a:ext cx="1916154" cy="2778713"/>
          </a:xfrm>
          <a:prstGeom prst="rect">
            <a:avLst/>
          </a:prstGeom>
          <a:noFill/>
        </p:spPr>
      </p:pic>
      <p:pic>
        <p:nvPicPr>
          <p:cNvPr id="11270" name="Picture 6" descr="http://image.guim.co.uk/sys-images/Guardian/Pix/pictures/2008/03/05/moses460.jpg"/>
          <p:cNvPicPr>
            <a:picLocks noChangeAspect="1" noChangeArrowheads="1"/>
          </p:cNvPicPr>
          <p:nvPr/>
        </p:nvPicPr>
        <p:blipFill>
          <a:blip r:embed="rId5" cstate="print"/>
          <a:srcRect/>
          <a:stretch>
            <a:fillRect/>
          </a:stretch>
        </p:blipFill>
        <p:spPr bwMode="auto">
          <a:xfrm>
            <a:off x="0" y="4800601"/>
            <a:ext cx="3434747" cy="20608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10 geboden en de wet</a:t>
            </a: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pic>
        <p:nvPicPr>
          <p:cNvPr id="18434" name="Picture 2" descr="http://lotusflower.web-log.nl/photos/uncategorized/2009/01/04/10geboden.jpg"/>
          <p:cNvPicPr>
            <a:picLocks noChangeAspect="1" noChangeArrowheads="1"/>
          </p:cNvPicPr>
          <p:nvPr/>
        </p:nvPicPr>
        <p:blipFill>
          <a:blip r:embed="rId2" cstate="print"/>
          <a:srcRect/>
          <a:stretch>
            <a:fillRect/>
          </a:stretch>
        </p:blipFill>
        <p:spPr bwMode="auto">
          <a:xfrm>
            <a:off x="4983242" y="-109315"/>
            <a:ext cx="4210050" cy="4210050"/>
          </a:xfrm>
          <a:prstGeom prst="rect">
            <a:avLst/>
          </a:prstGeom>
          <a:noFill/>
        </p:spPr>
      </p:pic>
      <p:pic>
        <p:nvPicPr>
          <p:cNvPr id="18436" name="Picture 4" descr="http://newharvest.punt.nl/upload/tien_geboden.jpg"/>
          <p:cNvPicPr>
            <a:picLocks noChangeAspect="1" noChangeArrowheads="1"/>
          </p:cNvPicPr>
          <p:nvPr/>
        </p:nvPicPr>
        <p:blipFill>
          <a:blip r:embed="rId3" cstate="print"/>
          <a:srcRect/>
          <a:stretch>
            <a:fillRect/>
          </a:stretch>
        </p:blipFill>
        <p:spPr bwMode="auto">
          <a:xfrm>
            <a:off x="2574560" y="3403875"/>
            <a:ext cx="1616968" cy="1552289"/>
          </a:xfrm>
          <a:prstGeom prst="rect">
            <a:avLst/>
          </a:prstGeom>
          <a:noFill/>
        </p:spPr>
      </p:pic>
      <p:pic>
        <p:nvPicPr>
          <p:cNvPr id="18438" name="Picture 6" descr="http://upload.wikimedia.org/wikipedia/commons/thumb/b/bb/2010-09-11_om_oij_mauritius_silvolde_14.JPG/275px-2010-09-11_om_oij_mauritius_silvolde_14.JPG">
            <a:hlinkClick r:id="rId4"/>
          </p:cNvPr>
          <p:cNvPicPr>
            <a:picLocks noChangeAspect="1" noChangeArrowheads="1"/>
          </p:cNvPicPr>
          <p:nvPr/>
        </p:nvPicPr>
        <p:blipFill>
          <a:blip r:embed="rId5" cstate="print"/>
          <a:srcRect/>
          <a:stretch>
            <a:fillRect/>
          </a:stretch>
        </p:blipFill>
        <p:spPr bwMode="auto">
          <a:xfrm>
            <a:off x="7088267" y="4121688"/>
            <a:ext cx="2051719" cy="2842564"/>
          </a:xfrm>
          <a:prstGeom prst="rect">
            <a:avLst/>
          </a:prstGeom>
          <a:noFill/>
        </p:spPr>
      </p:pic>
      <p:pic>
        <p:nvPicPr>
          <p:cNvPr id="18440" name="Picture 8" descr="http://www.bijbelseplaatsen.nl/image.php?image=542-9&amp;width=420&amp;height=300"/>
          <p:cNvPicPr>
            <a:picLocks noChangeAspect="1" noChangeArrowheads="1"/>
          </p:cNvPicPr>
          <p:nvPr/>
        </p:nvPicPr>
        <p:blipFill>
          <a:blip r:embed="rId6" cstate="print"/>
          <a:srcRect/>
          <a:stretch>
            <a:fillRect/>
          </a:stretch>
        </p:blipFill>
        <p:spPr bwMode="auto">
          <a:xfrm>
            <a:off x="424974" y="0"/>
            <a:ext cx="4162411" cy="29731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Wetten </a:t>
            </a:r>
            <a:endParaRPr lang="nl-NL" dirty="0"/>
          </a:p>
        </p:txBody>
      </p:sp>
      <p:sp>
        <p:nvSpPr>
          <p:cNvPr id="3" name="Tijdelijke aanduiding voor inhoud 2"/>
          <p:cNvSpPr>
            <a:spLocks noGrp="1"/>
          </p:cNvSpPr>
          <p:nvPr>
            <p:ph idx="1"/>
          </p:nvPr>
        </p:nvSpPr>
        <p:spPr/>
        <p:txBody>
          <a:bodyPr/>
          <a:lstStyle/>
          <a:p>
            <a:r>
              <a:rPr lang="nl-NL" dirty="0" smtClean="0"/>
              <a:t>Verbod op eten bep. vlees</a:t>
            </a:r>
          </a:p>
          <a:p>
            <a:r>
              <a:rPr lang="nl-NL" dirty="0" smtClean="0"/>
              <a:t>Ritueel slachten</a:t>
            </a:r>
          </a:p>
          <a:p>
            <a:r>
              <a:rPr lang="nl-NL" dirty="0" smtClean="0"/>
              <a:t>Verbod overspel</a:t>
            </a:r>
          </a:p>
          <a:p>
            <a:r>
              <a:rPr lang="nl-NL" dirty="0" smtClean="0"/>
              <a:t>Aalmoezen</a:t>
            </a:r>
          </a:p>
          <a:p>
            <a:r>
              <a:rPr lang="nl-NL" dirty="0" smtClean="0"/>
              <a:t>Straf </a:t>
            </a:r>
            <a:r>
              <a:rPr lang="nl-NL" dirty="0"/>
              <a:t>op niet naleven van regels</a:t>
            </a:r>
          </a:p>
          <a:p>
            <a:endParaRPr lang="nl-NL" dirty="0"/>
          </a:p>
        </p:txBody>
      </p:sp>
      <p:pic>
        <p:nvPicPr>
          <p:cNvPr id="21506" name="Picture 2" descr="http://www.webislam.com/media/image/2008/09/gran_zakat.jpg"/>
          <p:cNvPicPr>
            <a:picLocks noChangeAspect="1" noChangeArrowheads="1"/>
          </p:cNvPicPr>
          <p:nvPr/>
        </p:nvPicPr>
        <p:blipFill>
          <a:blip r:embed="rId2" cstate="print"/>
          <a:srcRect/>
          <a:stretch>
            <a:fillRect/>
          </a:stretch>
        </p:blipFill>
        <p:spPr bwMode="auto">
          <a:xfrm>
            <a:off x="3707904" y="3729036"/>
            <a:ext cx="2123728" cy="1700807"/>
          </a:xfrm>
          <a:prstGeom prst="rect">
            <a:avLst/>
          </a:prstGeom>
          <a:noFill/>
        </p:spPr>
      </p:pic>
      <p:pic>
        <p:nvPicPr>
          <p:cNvPr id="21510" name="Picture 6" descr="http://www.bijbelaantekeningen.nl/gallery3/var/resizes/bn/H/Hosea/nn_hosea-gomer.jpg?m=1291467650"/>
          <p:cNvPicPr>
            <a:picLocks noChangeAspect="1" noChangeArrowheads="1"/>
          </p:cNvPicPr>
          <p:nvPr/>
        </p:nvPicPr>
        <p:blipFill>
          <a:blip r:embed="rId3" cstate="print"/>
          <a:srcRect/>
          <a:stretch>
            <a:fillRect/>
          </a:stretch>
        </p:blipFill>
        <p:spPr bwMode="auto">
          <a:xfrm>
            <a:off x="6444208" y="116632"/>
            <a:ext cx="2564284" cy="3308754"/>
          </a:xfrm>
          <a:prstGeom prst="rect">
            <a:avLst/>
          </a:prstGeom>
          <a:noFill/>
        </p:spPr>
      </p:pic>
      <p:pic>
        <p:nvPicPr>
          <p:cNvPr id="1026" name="Picture 2" descr="http://ts3.mm.bing.net/images/thumbnail.aspx?q=4683151250162946&amp;id=51d41c33da11da86d6f5645520efce00&amp;url=http%3a%2f%2fusers.telenet.be%2fsteve.herman%2fNieuwsbrief%2fritueel-slacht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4500358"/>
            <a:ext cx="3048273" cy="2286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upload.wikimedia.org/wikipedia/commons/thumb/d/db/Shechita.JPG/200px-Shechita.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555506"/>
            <a:ext cx="2420268" cy="3231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tabernakel</a:t>
            </a:r>
            <a:endParaRPr lang="nl-NL" dirty="0"/>
          </a:p>
        </p:txBody>
      </p:sp>
      <p:sp>
        <p:nvSpPr>
          <p:cNvPr id="3" name="Tijdelijke aanduiding voor inhoud 2"/>
          <p:cNvSpPr>
            <a:spLocks noGrp="1"/>
          </p:cNvSpPr>
          <p:nvPr>
            <p:ph idx="1"/>
          </p:nvPr>
        </p:nvSpPr>
        <p:spPr/>
        <p:txBody>
          <a:bodyPr/>
          <a:lstStyle/>
          <a:p>
            <a:r>
              <a:rPr lang="nl-NL" dirty="0" smtClean="0"/>
              <a:t>Ontmoeting met JHWH (God)</a:t>
            </a:r>
          </a:p>
          <a:p>
            <a:r>
              <a:rPr lang="nl-NL" dirty="0" smtClean="0"/>
              <a:t>Alleen mogelijk voor (hoge)priesters, levieten</a:t>
            </a:r>
          </a:p>
          <a:p>
            <a:r>
              <a:rPr lang="nl-NL" dirty="0" smtClean="0"/>
              <a:t>Voorloper latere tempel</a:t>
            </a:r>
          </a:p>
          <a:p>
            <a:r>
              <a:rPr lang="nl-NL" sz="1400" dirty="0" smtClean="0"/>
              <a:t>54.50-56.30</a:t>
            </a:r>
            <a:endParaRPr lang="nl-NL" sz="1400" dirty="0"/>
          </a:p>
        </p:txBody>
      </p:sp>
      <p:pic>
        <p:nvPicPr>
          <p:cNvPr id="19458" name="Picture 2" descr="http://hettyscrealog.web-log.nl/mijn_weblog/images/2009/07/24/tabernakel.jpg"/>
          <p:cNvPicPr>
            <a:picLocks noChangeAspect="1" noChangeArrowheads="1"/>
          </p:cNvPicPr>
          <p:nvPr/>
        </p:nvPicPr>
        <p:blipFill>
          <a:blip r:embed="rId2" cstate="print"/>
          <a:srcRect/>
          <a:stretch>
            <a:fillRect/>
          </a:stretch>
        </p:blipFill>
        <p:spPr bwMode="auto">
          <a:xfrm>
            <a:off x="54521" y="4072970"/>
            <a:ext cx="3888432" cy="2766342"/>
          </a:xfrm>
          <a:prstGeom prst="rect">
            <a:avLst/>
          </a:prstGeom>
          <a:noFill/>
        </p:spPr>
      </p:pic>
      <p:pic>
        <p:nvPicPr>
          <p:cNvPr id="19466" name="Picture 10" descr="http://www.messiaanshetlevendwater.be/images/schets_tabernakel.jpg"/>
          <p:cNvPicPr>
            <a:picLocks noChangeAspect="1" noChangeArrowheads="1"/>
          </p:cNvPicPr>
          <p:nvPr/>
        </p:nvPicPr>
        <p:blipFill>
          <a:blip r:embed="rId3" cstate="print"/>
          <a:srcRect/>
          <a:stretch>
            <a:fillRect/>
          </a:stretch>
        </p:blipFill>
        <p:spPr bwMode="auto">
          <a:xfrm>
            <a:off x="4716016" y="3645024"/>
            <a:ext cx="4339805" cy="2832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a:t>
            </a:r>
            <a:endParaRPr lang="nl-NL" dirty="0"/>
          </a:p>
        </p:txBody>
      </p:sp>
      <p:sp>
        <p:nvSpPr>
          <p:cNvPr id="3" name="Tijdelijke aanduiding voor inhoud 2"/>
          <p:cNvSpPr>
            <a:spLocks noGrp="1"/>
          </p:cNvSpPr>
          <p:nvPr>
            <p:ph idx="1"/>
          </p:nvPr>
        </p:nvSpPr>
        <p:spPr/>
        <p:txBody>
          <a:bodyPr>
            <a:normAutofit/>
          </a:bodyPr>
          <a:lstStyle/>
          <a:p>
            <a:r>
              <a:rPr lang="nl-NL" dirty="0" smtClean="0"/>
              <a:t>Men zoekt bewijzen</a:t>
            </a:r>
          </a:p>
          <a:p>
            <a:r>
              <a:rPr lang="nl-NL" dirty="0" smtClean="0"/>
              <a:t>De plagen kunnen hebben plaatsgevonden</a:t>
            </a:r>
          </a:p>
          <a:p>
            <a:r>
              <a:rPr lang="nl-NL" dirty="0" smtClean="0"/>
              <a:t>Geen verdere sporen in de woestijn</a:t>
            </a:r>
          </a:p>
          <a:p>
            <a:r>
              <a:rPr lang="nl-NL" dirty="0" smtClean="0"/>
              <a:t>Joden hebben niet op kleitabletten geschreven</a:t>
            </a:r>
          </a:p>
          <a:p>
            <a:r>
              <a:rPr lang="nl-NL" dirty="0" smtClean="0"/>
              <a:t>Hun teksten waren zeer heilig en veranderde men niet zomaar</a:t>
            </a:r>
          </a:p>
          <a:p>
            <a:r>
              <a:rPr lang="nl-NL" dirty="0" smtClean="0"/>
              <a:t>Dus: wat is logisch? Vgl.  Evolutietheorie waar leven niet uit steen kan ontstaan.</a:t>
            </a:r>
            <a:endParaRPr lang="nl-NL" dirty="0"/>
          </a:p>
        </p:txBody>
      </p:sp>
    </p:spTree>
    <p:extLst>
      <p:ext uri="{BB962C8B-B14F-4D97-AF65-F5344CB8AC3E}">
        <p14:creationId xmlns:p14="http://schemas.microsoft.com/office/powerpoint/2010/main" val="8673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revelationclock.org/images/Picture1.png"/>
          <p:cNvPicPr>
            <a:picLocks noChangeAspect="1" noChangeArrowheads="1"/>
          </p:cNvPicPr>
          <p:nvPr/>
        </p:nvPicPr>
        <p:blipFill>
          <a:blip r:embed="rId2" cstate="print"/>
          <a:srcRect/>
          <a:stretch>
            <a:fillRect/>
          </a:stretch>
        </p:blipFill>
        <p:spPr bwMode="auto">
          <a:xfrm>
            <a:off x="0" y="0"/>
            <a:ext cx="6096000" cy="4572000"/>
          </a:xfrm>
          <a:prstGeom prst="rect">
            <a:avLst/>
          </a:prstGeom>
        </p:spPr>
        <p:style>
          <a:lnRef idx="2">
            <a:schemeClr val="dk1"/>
          </a:lnRef>
          <a:fillRef idx="1">
            <a:schemeClr val="lt1"/>
          </a:fillRef>
          <a:effectRef idx="0">
            <a:schemeClr val="dk1"/>
          </a:effectRef>
          <a:fontRef idx="minor">
            <a:schemeClr val="dk1"/>
          </a:fontRef>
        </p:style>
      </p:pic>
      <p:pic>
        <p:nvPicPr>
          <p:cNvPr id="45060" name="Picture 4" descr="http://www.christipedia.nl/@api/deki/files/630/=Tabernakel_Timnapark.jpg"/>
          <p:cNvPicPr>
            <a:picLocks noChangeAspect="1" noChangeArrowheads="1"/>
          </p:cNvPicPr>
          <p:nvPr/>
        </p:nvPicPr>
        <p:blipFill>
          <a:blip r:embed="rId3" cstate="print"/>
          <a:srcRect/>
          <a:stretch>
            <a:fillRect/>
          </a:stretch>
        </p:blipFill>
        <p:spPr bwMode="auto">
          <a:xfrm>
            <a:off x="1" y="770975"/>
            <a:ext cx="9144000" cy="6087025"/>
          </a:xfrm>
          <a:prstGeom prst="rect">
            <a:avLst/>
          </a:prstGeom>
        </p:spPr>
        <p:style>
          <a:lnRef idx="2">
            <a:schemeClr val="dk1"/>
          </a:lnRef>
          <a:fillRef idx="1">
            <a:schemeClr val="lt1"/>
          </a:fillRef>
          <a:effectRef idx="0">
            <a:schemeClr val="dk1"/>
          </a:effectRef>
          <a:fontRef idx="minor">
            <a:schemeClr val="dk1"/>
          </a:fontRef>
        </p:style>
      </p:pic>
      <p:sp>
        <p:nvSpPr>
          <p:cNvPr id="4" name="Tekstvak 3"/>
          <p:cNvSpPr txBox="1"/>
          <p:nvPr/>
        </p:nvSpPr>
        <p:spPr>
          <a:xfrm>
            <a:off x="6084168" y="0"/>
            <a:ext cx="305983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smtClean="0"/>
              <a:t>Het volk schaarde zich weer achter Mozes. Om de verering van God te vergemakkelijken en om hen het gevoel te geven dat Hij dicht bij hen was, liet Mozes ook een heiligdom ontwerpen: de tabernakel.</a:t>
            </a:r>
            <a:endParaRPr lang="nl-NL" dirty="0"/>
          </a:p>
        </p:txBody>
      </p:sp>
      <p:sp>
        <p:nvSpPr>
          <p:cNvPr id="5" name="Tekstvak 4"/>
          <p:cNvSpPr txBox="1"/>
          <p:nvPr/>
        </p:nvSpPr>
        <p:spPr>
          <a:xfrm>
            <a:off x="0" y="5733256"/>
            <a:ext cx="9144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smtClean="0"/>
              <a:t>Deze “tempel” was feitelijk niet meer dan een luxe tent met een omheining. Een plek om te offeren en te vereren die je dus gemakkelijk kon opbouwen en afbreken. Best handig als je door de woestijn trok</a:t>
            </a:r>
            <a:endParaRPr lang="nl-NL" dirty="0"/>
          </a:p>
        </p:txBody>
      </p:sp>
    </p:spTree>
    <p:extLst>
      <p:ext uri="{BB962C8B-B14F-4D97-AF65-F5344CB8AC3E}">
        <p14:creationId xmlns:p14="http://schemas.microsoft.com/office/powerpoint/2010/main" val="81370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godsoutreachministryint.org/TabernacleMoses.JPG"/>
          <p:cNvPicPr>
            <a:picLocks noChangeAspect="1" noChangeArrowheads="1"/>
          </p:cNvPicPr>
          <p:nvPr/>
        </p:nvPicPr>
        <p:blipFill>
          <a:blip r:embed="rId2" cstate="print"/>
          <a:srcRect/>
          <a:stretch>
            <a:fillRect/>
          </a:stretch>
        </p:blipFill>
        <p:spPr bwMode="auto">
          <a:xfrm>
            <a:off x="0" y="0"/>
            <a:ext cx="9144000" cy="5598394"/>
          </a:xfrm>
          <a:prstGeom prst="rect">
            <a:avLst/>
          </a:prstGeom>
        </p:spPr>
        <p:style>
          <a:lnRef idx="2">
            <a:schemeClr val="dk1"/>
          </a:lnRef>
          <a:fillRef idx="1">
            <a:schemeClr val="lt1"/>
          </a:fillRef>
          <a:effectRef idx="0">
            <a:schemeClr val="dk1"/>
          </a:effectRef>
          <a:fontRef idx="minor">
            <a:schemeClr val="dk1"/>
          </a:fontRef>
        </p:style>
      </p:pic>
      <p:sp>
        <p:nvSpPr>
          <p:cNvPr id="5" name="Tekstvak 4"/>
          <p:cNvSpPr txBox="1"/>
          <p:nvPr/>
        </p:nvSpPr>
        <p:spPr>
          <a:xfrm>
            <a:off x="0" y="5733256"/>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smtClean="0"/>
              <a:t>De opbouw en indeling van deze Tabernakel werd later in Jeruzalem gebruikt voor de bouw van een grote stenen tempel </a:t>
            </a:r>
            <a:endParaRPr lang="nl-NL" dirty="0"/>
          </a:p>
        </p:txBody>
      </p:sp>
      <p:pic>
        <p:nvPicPr>
          <p:cNvPr id="6" name="Picture 4" descr="http://members.chello.nl/gslings/tab%20open.jpg"/>
          <p:cNvPicPr>
            <a:picLocks noChangeAspect="1" noChangeArrowheads="1"/>
          </p:cNvPicPr>
          <p:nvPr/>
        </p:nvPicPr>
        <p:blipFill>
          <a:blip r:embed="rId3" cstate="print"/>
          <a:srcRect/>
          <a:stretch>
            <a:fillRect/>
          </a:stretch>
        </p:blipFill>
        <p:spPr bwMode="auto">
          <a:xfrm flipH="1">
            <a:off x="0" y="1556793"/>
            <a:ext cx="9166351" cy="5301207"/>
          </a:xfrm>
          <a:prstGeom prst="rect">
            <a:avLst/>
          </a:prstGeom>
        </p:spPr>
        <p:style>
          <a:lnRef idx="2">
            <a:schemeClr val="dk1"/>
          </a:lnRef>
          <a:fillRef idx="1">
            <a:schemeClr val="lt1"/>
          </a:fillRef>
          <a:effectRef idx="0">
            <a:schemeClr val="dk1"/>
          </a:effectRef>
          <a:fontRef idx="minor">
            <a:schemeClr val="dk1"/>
          </a:fontRef>
        </p:style>
      </p:pic>
      <p:pic>
        <p:nvPicPr>
          <p:cNvPr id="7" name="Picture 6" descr="http://3.bp.blogspot.com/_kr_xfH0aEq4/TL8HjlBgn4I/AAAAAAAAAdo/vKCeStSMWW8/s1600/High+Priest.jpg"/>
          <p:cNvPicPr>
            <a:picLocks noChangeAspect="1" noChangeArrowheads="1"/>
          </p:cNvPicPr>
          <p:nvPr/>
        </p:nvPicPr>
        <p:blipFill>
          <a:blip r:embed="rId4" cstate="print"/>
          <a:srcRect/>
          <a:stretch>
            <a:fillRect/>
          </a:stretch>
        </p:blipFill>
        <p:spPr bwMode="auto">
          <a:xfrm>
            <a:off x="6732240" y="0"/>
            <a:ext cx="2411760" cy="3545345"/>
          </a:xfrm>
          <a:prstGeom prst="rect">
            <a:avLst/>
          </a:prstGeom>
        </p:spPr>
        <p:style>
          <a:lnRef idx="2">
            <a:schemeClr val="dk1"/>
          </a:lnRef>
          <a:fillRef idx="1">
            <a:schemeClr val="lt1"/>
          </a:fillRef>
          <a:effectRef idx="0">
            <a:schemeClr val="dk1"/>
          </a:effectRef>
          <a:fontRef idx="minor">
            <a:schemeClr val="dk1"/>
          </a:fontRef>
        </p:style>
      </p:pic>
      <p:sp>
        <p:nvSpPr>
          <p:cNvPr id="8" name="Tekstvak 7"/>
          <p:cNvSpPr txBox="1"/>
          <p:nvPr/>
        </p:nvSpPr>
        <p:spPr>
          <a:xfrm>
            <a:off x="0" y="0"/>
            <a:ext cx="421196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smtClean="0"/>
              <a:t>In het achterste deel, helemaal rechts, bevond zich een kist met daarin de 10 Geboden: De Ark des </a:t>
            </a:r>
            <a:r>
              <a:rPr lang="nl-NL" dirty="0" err="1" smtClean="0"/>
              <a:t>Verbonds</a:t>
            </a:r>
            <a:r>
              <a:rPr lang="nl-NL" dirty="0" smtClean="0"/>
              <a:t>. In dat gedeelte mocht alleen de hogepriester komen en die had daar contact met God</a:t>
            </a:r>
            <a:endParaRPr lang="nl-NL" dirty="0"/>
          </a:p>
        </p:txBody>
      </p:sp>
      <p:sp>
        <p:nvSpPr>
          <p:cNvPr id="9" name="Gebogen pijl 8"/>
          <p:cNvSpPr/>
          <p:nvPr/>
        </p:nvSpPr>
        <p:spPr>
          <a:xfrm rot="5400000">
            <a:off x="4680012" y="80628"/>
            <a:ext cx="1800200" cy="28803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Ovaal 9"/>
          <p:cNvSpPr/>
          <p:nvPr/>
        </p:nvSpPr>
        <p:spPr>
          <a:xfrm>
            <a:off x="5508104" y="4293096"/>
            <a:ext cx="2016224" cy="10801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7380312" y="836712"/>
            <a:ext cx="720080"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467544" y="5301208"/>
            <a:ext cx="410445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smtClean="0"/>
              <a:t>De hogepriester droeg een borstplaat met 12 edelstenen: de 12 stammen die samen het joodse volk vormen.</a:t>
            </a:r>
          </a:p>
          <a:p>
            <a:pPr algn="ctr"/>
            <a:r>
              <a:rPr lang="nl-NL" dirty="0" smtClean="0"/>
              <a:t> Zo vertegenwoordigde hij het hele volk.</a:t>
            </a:r>
            <a:endParaRPr lang="nl-NL" dirty="0"/>
          </a:p>
        </p:txBody>
      </p:sp>
    </p:spTree>
    <p:extLst>
      <p:ext uri="{BB962C8B-B14F-4D97-AF65-F5344CB8AC3E}">
        <p14:creationId xmlns:p14="http://schemas.microsoft.com/office/powerpoint/2010/main" val="11147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Priesters en offers</a:t>
            </a:r>
            <a:endParaRPr lang="nl-NL" dirty="0"/>
          </a:p>
        </p:txBody>
      </p:sp>
      <p:sp>
        <p:nvSpPr>
          <p:cNvPr id="3" name="Tijdelijke aanduiding voor inhoud 2"/>
          <p:cNvSpPr>
            <a:spLocks noGrp="1"/>
          </p:cNvSpPr>
          <p:nvPr>
            <p:ph idx="1"/>
          </p:nvPr>
        </p:nvSpPr>
        <p:spPr/>
        <p:txBody>
          <a:bodyPr/>
          <a:lstStyle/>
          <a:p>
            <a:r>
              <a:rPr lang="nl-NL" dirty="0" smtClean="0"/>
              <a:t>Verschillende redenen offers</a:t>
            </a:r>
          </a:p>
          <a:p>
            <a:r>
              <a:rPr lang="nl-NL" dirty="0" smtClean="0"/>
              <a:t>Zoals brandoffer (holocaust)</a:t>
            </a:r>
          </a:p>
          <a:p>
            <a:r>
              <a:rPr lang="nl-NL" dirty="0" smtClean="0"/>
              <a:t>Priesters: contact met JHWH</a:t>
            </a:r>
            <a:endParaRPr lang="nl-NL" dirty="0"/>
          </a:p>
        </p:txBody>
      </p:sp>
      <p:pic>
        <p:nvPicPr>
          <p:cNvPr id="4" name="Picture 8" descr="http://t3.gstatic.com/images?q=tbn:ANd9GcTS7TyzjGFSbmt8krgoysg70mPSe_pKUfdp44ade2tB6SRfU7ITSQ"/>
          <p:cNvPicPr>
            <a:picLocks noChangeAspect="1" noChangeArrowheads="1"/>
          </p:cNvPicPr>
          <p:nvPr/>
        </p:nvPicPr>
        <p:blipFill>
          <a:blip r:embed="rId2" cstate="print"/>
          <a:srcRect/>
          <a:stretch>
            <a:fillRect/>
          </a:stretch>
        </p:blipFill>
        <p:spPr bwMode="auto">
          <a:xfrm>
            <a:off x="6930234" y="0"/>
            <a:ext cx="2213766" cy="1268760"/>
          </a:xfrm>
          <a:prstGeom prst="rect">
            <a:avLst/>
          </a:prstGeom>
          <a:noFill/>
        </p:spPr>
      </p:pic>
      <p:pic>
        <p:nvPicPr>
          <p:cNvPr id="5" name="Picture 4" descr="http://bijbelseonderwerpen.nl/nederlands/kinderen/images/Levend%20water/tabernakel/tabernakel%20hogepriester.jpg"/>
          <p:cNvPicPr>
            <a:picLocks noChangeAspect="1" noChangeArrowheads="1"/>
          </p:cNvPicPr>
          <p:nvPr/>
        </p:nvPicPr>
        <p:blipFill>
          <a:blip r:embed="rId3" cstate="print"/>
          <a:srcRect/>
          <a:stretch>
            <a:fillRect/>
          </a:stretch>
        </p:blipFill>
        <p:spPr bwMode="auto">
          <a:xfrm>
            <a:off x="6127676" y="2492896"/>
            <a:ext cx="2857500" cy="4248150"/>
          </a:xfrm>
          <a:prstGeom prst="rect">
            <a:avLst/>
          </a:prstGeom>
          <a:noFill/>
        </p:spPr>
      </p:pic>
      <p:pic>
        <p:nvPicPr>
          <p:cNvPr id="5122" name="Picture 2" descr="Ark van het Verbond"/>
          <p:cNvPicPr>
            <a:picLocks noChangeAspect="1" noChangeArrowheads="1"/>
          </p:cNvPicPr>
          <p:nvPr/>
        </p:nvPicPr>
        <p:blipFill>
          <a:blip r:embed="rId4" cstate="print"/>
          <a:srcRect/>
          <a:stretch>
            <a:fillRect/>
          </a:stretch>
        </p:blipFill>
        <p:spPr bwMode="auto">
          <a:xfrm>
            <a:off x="395536" y="1804193"/>
            <a:ext cx="31623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Mozes in de Koran</a:t>
            </a:r>
            <a:endParaRPr lang="nl-NL" dirty="0"/>
          </a:p>
        </p:txBody>
      </p:sp>
      <p:sp>
        <p:nvSpPr>
          <p:cNvPr id="3" name="Tijdelijke aanduiding voor inhoud 2"/>
          <p:cNvSpPr>
            <a:spLocks noGrp="1"/>
          </p:cNvSpPr>
          <p:nvPr>
            <p:ph idx="1"/>
          </p:nvPr>
        </p:nvSpPr>
        <p:spPr/>
        <p:txBody>
          <a:bodyPr/>
          <a:lstStyle/>
          <a:p>
            <a:r>
              <a:rPr lang="nl-NL" dirty="0" smtClean="0"/>
              <a:t>Groot profeet, met zijn broer Aaron (</a:t>
            </a:r>
            <a:r>
              <a:rPr lang="nl-NL" dirty="0" err="1" smtClean="0"/>
              <a:t>Haroen</a:t>
            </a:r>
            <a:r>
              <a:rPr lang="nl-NL" dirty="0" smtClean="0"/>
              <a:t>)</a:t>
            </a:r>
          </a:p>
          <a:p>
            <a:r>
              <a:rPr lang="nl-NL" dirty="0" smtClean="0"/>
              <a:t>Plagen bij farao</a:t>
            </a:r>
          </a:p>
          <a:p>
            <a:r>
              <a:rPr lang="nl-NL" dirty="0" smtClean="0"/>
              <a:t>Veel wetten zijn overgenomen. Welke? </a:t>
            </a:r>
            <a:endParaRPr lang="nl-NL" dirty="0"/>
          </a:p>
        </p:txBody>
      </p:sp>
      <p:pic>
        <p:nvPicPr>
          <p:cNvPr id="1028" name="Picture 4" descr="http://www.godvoordommen.nl/wp-content/uploads/2010/01/kikkers.jpg"/>
          <p:cNvPicPr>
            <a:picLocks noChangeAspect="1" noChangeArrowheads="1"/>
          </p:cNvPicPr>
          <p:nvPr/>
        </p:nvPicPr>
        <p:blipFill>
          <a:blip r:embed="rId2" cstate="print"/>
          <a:srcRect/>
          <a:stretch>
            <a:fillRect/>
          </a:stretch>
        </p:blipFill>
        <p:spPr bwMode="auto">
          <a:xfrm>
            <a:off x="7284880" y="0"/>
            <a:ext cx="1859120" cy="1412776"/>
          </a:xfrm>
          <a:prstGeom prst="rect">
            <a:avLst/>
          </a:prstGeom>
          <a:noFill/>
        </p:spPr>
      </p:pic>
      <p:pic>
        <p:nvPicPr>
          <p:cNvPr id="1030" name="Picture 6" descr="http://eindtijdinbeeld.nl/het_ge9.jpg"/>
          <p:cNvPicPr>
            <a:picLocks noChangeAspect="1" noChangeArrowheads="1"/>
          </p:cNvPicPr>
          <p:nvPr/>
        </p:nvPicPr>
        <p:blipFill>
          <a:blip r:embed="rId3" cstate="print"/>
          <a:srcRect/>
          <a:stretch>
            <a:fillRect/>
          </a:stretch>
        </p:blipFill>
        <p:spPr bwMode="auto">
          <a:xfrm>
            <a:off x="6362463" y="3360929"/>
            <a:ext cx="2753599" cy="34970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Mozes en Jezus</a:t>
            </a:r>
            <a:endParaRPr lang="nl-NL" dirty="0"/>
          </a:p>
        </p:txBody>
      </p:sp>
      <p:sp>
        <p:nvSpPr>
          <p:cNvPr id="3" name="Tijdelijke aanduiding voor inhoud 2"/>
          <p:cNvSpPr>
            <a:spLocks noGrp="1"/>
          </p:cNvSpPr>
          <p:nvPr>
            <p:ph idx="1"/>
          </p:nvPr>
        </p:nvSpPr>
        <p:spPr/>
        <p:txBody>
          <a:bodyPr/>
          <a:lstStyle/>
          <a:p>
            <a:r>
              <a:rPr lang="nl-NL" dirty="0" smtClean="0"/>
              <a:t>Jezus als de priester</a:t>
            </a:r>
          </a:p>
          <a:p>
            <a:r>
              <a:rPr lang="nl-NL" dirty="0" smtClean="0"/>
              <a:t>Geen hogepriester meer nodig</a:t>
            </a:r>
          </a:p>
          <a:p>
            <a:r>
              <a:rPr lang="nl-NL" dirty="0" smtClean="0"/>
              <a:t>Bevrijding uit de slavernij van materialisme</a:t>
            </a:r>
          </a:p>
          <a:p>
            <a:r>
              <a:rPr lang="nl-NL" dirty="0" smtClean="0"/>
              <a:t>Direct contact met God</a:t>
            </a:r>
          </a:p>
          <a:p>
            <a:r>
              <a:rPr lang="nl-NL" dirty="0" smtClean="0"/>
              <a:t>Jezus als offer</a:t>
            </a:r>
          </a:p>
          <a:p>
            <a:r>
              <a:rPr lang="nl-NL" dirty="0" smtClean="0"/>
              <a:t>Zoals in de woestijntocht kan de ontwikkeling tijd kosten</a:t>
            </a:r>
            <a:endParaRPr lang="nl-NL" dirty="0"/>
          </a:p>
        </p:txBody>
      </p:sp>
      <p:pic>
        <p:nvPicPr>
          <p:cNvPr id="27650" name="Picture 2" descr="http://www.bijbeluitleg.nl/afbeeldingen/hogepriester.jpg"/>
          <p:cNvPicPr>
            <a:picLocks noChangeAspect="1" noChangeArrowheads="1"/>
          </p:cNvPicPr>
          <p:nvPr/>
        </p:nvPicPr>
        <p:blipFill>
          <a:blip r:embed="rId2" cstate="print"/>
          <a:srcRect/>
          <a:stretch>
            <a:fillRect/>
          </a:stretch>
        </p:blipFill>
        <p:spPr bwMode="auto">
          <a:xfrm>
            <a:off x="5652120" y="4995173"/>
            <a:ext cx="2483767" cy="1862825"/>
          </a:xfrm>
          <a:prstGeom prst="rect">
            <a:avLst/>
          </a:prstGeom>
          <a:noFill/>
        </p:spPr>
      </p:pic>
      <p:pic>
        <p:nvPicPr>
          <p:cNvPr id="27652" name="Picture 4" descr="http://www.onvoltooidverleden.nl/uploads/pics/Santa_Pudenziana__Rome.JPG"/>
          <p:cNvPicPr>
            <a:picLocks noChangeAspect="1" noChangeArrowheads="1"/>
          </p:cNvPicPr>
          <p:nvPr/>
        </p:nvPicPr>
        <p:blipFill>
          <a:blip r:embed="rId3" cstate="print"/>
          <a:srcRect/>
          <a:stretch>
            <a:fillRect/>
          </a:stretch>
        </p:blipFill>
        <p:spPr bwMode="auto">
          <a:xfrm>
            <a:off x="6372200" y="0"/>
            <a:ext cx="2771800" cy="2569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Vooraf </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err="1" smtClean="0"/>
              <a:t>Izaak</a:t>
            </a:r>
            <a:r>
              <a:rPr lang="nl-NL" dirty="0" smtClean="0"/>
              <a:t>, zoon van Abraham krijgt 2 zoons</a:t>
            </a:r>
          </a:p>
          <a:p>
            <a:r>
              <a:rPr lang="nl-NL" dirty="0" smtClean="0"/>
              <a:t>Tweeling: </a:t>
            </a:r>
            <a:r>
              <a:rPr lang="nl-NL" dirty="0" err="1" smtClean="0"/>
              <a:t>Ezau</a:t>
            </a:r>
            <a:r>
              <a:rPr lang="nl-NL" dirty="0" smtClean="0"/>
              <a:t> en Jacob</a:t>
            </a:r>
          </a:p>
          <a:p>
            <a:r>
              <a:rPr lang="nl-NL" dirty="0" smtClean="0"/>
              <a:t>Jacob krijgt 12 zoons; 2</a:t>
            </a:r>
            <a:r>
              <a:rPr lang="nl-NL" baseline="30000" dirty="0" smtClean="0"/>
              <a:t>e</a:t>
            </a:r>
            <a:r>
              <a:rPr lang="nl-NL" dirty="0" smtClean="0"/>
              <a:t> zoon heet </a:t>
            </a:r>
            <a:r>
              <a:rPr lang="nl-NL" dirty="0" err="1" smtClean="0"/>
              <a:t>Juda</a:t>
            </a:r>
            <a:endParaRPr lang="nl-NL" dirty="0" smtClean="0"/>
          </a:p>
          <a:p>
            <a:r>
              <a:rPr lang="nl-NL" dirty="0" smtClean="0"/>
              <a:t>De 11</a:t>
            </a:r>
            <a:r>
              <a:rPr lang="nl-NL" baseline="30000" dirty="0" smtClean="0"/>
              <a:t>e</a:t>
            </a:r>
            <a:r>
              <a:rPr lang="nl-NL" dirty="0" smtClean="0"/>
              <a:t> zoon heet Jozef</a:t>
            </a:r>
          </a:p>
          <a:p>
            <a:r>
              <a:rPr lang="nl-NL" dirty="0" smtClean="0"/>
              <a:t>Jozef, favoriete zoon van Jacob</a:t>
            </a:r>
          </a:p>
          <a:p>
            <a:r>
              <a:rPr lang="nl-NL" dirty="0" smtClean="0"/>
              <a:t>Jaloerse broers verkopen Jozef als slaaf</a:t>
            </a:r>
          </a:p>
          <a:p>
            <a:r>
              <a:rPr lang="nl-NL" dirty="0" smtClean="0"/>
              <a:t>Jozef werkt zich op tot onderkoning Egypte</a:t>
            </a:r>
          </a:p>
          <a:p>
            <a:r>
              <a:rPr lang="nl-NL" dirty="0" smtClean="0"/>
              <a:t>Bij hongersnood, broers komen naar Egypte</a:t>
            </a:r>
          </a:p>
          <a:p>
            <a:r>
              <a:rPr lang="nl-NL" dirty="0" smtClean="0"/>
              <a:t>Men blijft er enkele eeuwen</a:t>
            </a:r>
          </a:p>
          <a:p>
            <a:r>
              <a:rPr lang="nl-NL" dirty="0" smtClean="0"/>
              <a:t>In die tijd wordt het een groot volk</a:t>
            </a:r>
          </a:p>
          <a:p>
            <a:endParaRPr lang="nl-NL" dirty="0"/>
          </a:p>
        </p:txBody>
      </p:sp>
      <p:pic>
        <p:nvPicPr>
          <p:cNvPr id="5" name="Afbeelding 4"/>
          <p:cNvPicPr>
            <a:picLocks noChangeAspect="1"/>
          </p:cNvPicPr>
          <p:nvPr/>
        </p:nvPicPr>
        <p:blipFill>
          <a:blip r:embed="rId2"/>
          <a:stretch>
            <a:fillRect/>
          </a:stretch>
        </p:blipFill>
        <p:spPr>
          <a:xfrm>
            <a:off x="6084168" y="0"/>
            <a:ext cx="3024087" cy="4002728"/>
          </a:xfrm>
          <a:prstGeom prst="rect">
            <a:avLst/>
          </a:prstGeom>
        </p:spPr>
      </p:pic>
    </p:spTree>
    <p:extLst>
      <p:ext uri="{BB962C8B-B14F-4D97-AF65-F5344CB8AC3E}">
        <p14:creationId xmlns:p14="http://schemas.microsoft.com/office/powerpoint/2010/main" val="127086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hlinkClick r:id="rId2" action="ppaction://hlinkfile"/>
              </a:rPr>
              <a:t>Mozes</a:t>
            </a:r>
            <a:r>
              <a:rPr lang="nl-NL" dirty="0" smtClean="0"/>
              <a:t>  </a:t>
            </a:r>
            <a:endParaRPr lang="nl-NL" dirty="0"/>
          </a:p>
        </p:txBody>
      </p:sp>
      <p:sp>
        <p:nvSpPr>
          <p:cNvPr id="3" name="Tijdelijke aanduiding voor inhoud 2"/>
          <p:cNvSpPr>
            <a:spLocks noGrp="1"/>
          </p:cNvSpPr>
          <p:nvPr>
            <p:ph idx="1"/>
          </p:nvPr>
        </p:nvSpPr>
        <p:spPr/>
        <p:txBody>
          <a:bodyPr/>
          <a:lstStyle/>
          <a:p>
            <a:r>
              <a:rPr lang="nl-NL" dirty="0" smtClean="0"/>
              <a:t>Zonen moesten dood uit slavenvolk</a:t>
            </a:r>
          </a:p>
          <a:p>
            <a:r>
              <a:rPr lang="nl-NL" dirty="0" smtClean="0"/>
              <a:t>Nakomelingen Abraham: Waar is God?</a:t>
            </a:r>
          </a:p>
          <a:p>
            <a:r>
              <a:rPr lang="nl-NL" dirty="0" smtClean="0"/>
              <a:t>Joodse geboorte, opgegroeid in Egyptische hof</a:t>
            </a:r>
          </a:p>
          <a:p>
            <a:r>
              <a:rPr lang="nl-NL" dirty="0" smtClean="0"/>
              <a:t>Dubbel gevoel</a:t>
            </a:r>
          </a:p>
          <a:p>
            <a:r>
              <a:rPr lang="nl-NL" dirty="0" smtClean="0"/>
              <a:t>Vlucht na doodslag</a:t>
            </a:r>
          </a:p>
          <a:p>
            <a:endParaRPr lang="nl-NL" dirty="0"/>
          </a:p>
        </p:txBody>
      </p:sp>
      <p:pic>
        <p:nvPicPr>
          <p:cNvPr id="14338" name="Picture 2" descr="http://www.bertsgeschiedenissite.nl/bronstijd/eeuw15/mozes_gevonden.jpg"/>
          <p:cNvPicPr>
            <a:picLocks noChangeAspect="1" noChangeArrowheads="1"/>
          </p:cNvPicPr>
          <p:nvPr/>
        </p:nvPicPr>
        <p:blipFill>
          <a:blip r:embed="rId3" cstate="print"/>
          <a:srcRect/>
          <a:stretch>
            <a:fillRect/>
          </a:stretch>
        </p:blipFill>
        <p:spPr bwMode="auto">
          <a:xfrm>
            <a:off x="6480159" y="3284984"/>
            <a:ext cx="2791434" cy="3723728"/>
          </a:xfrm>
          <a:prstGeom prst="rect">
            <a:avLst/>
          </a:prstGeom>
          <a:noFill/>
        </p:spPr>
      </p:pic>
      <p:pic>
        <p:nvPicPr>
          <p:cNvPr id="14340" name="Picture 4" descr="http://www.go-ru.nl/Personen/Mozes/thumbs/mozes%20baby.jpg"/>
          <p:cNvPicPr>
            <a:picLocks noChangeAspect="1" noChangeArrowheads="1"/>
          </p:cNvPicPr>
          <p:nvPr/>
        </p:nvPicPr>
        <p:blipFill>
          <a:blip r:embed="rId4" cstate="print"/>
          <a:srcRect/>
          <a:stretch>
            <a:fillRect/>
          </a:stretch>
        </p:blipFill>
        <p:spPr bwMode="auto">
          <a:xfrm>
            <a:off x="7092280" y="0"/>
            <a:ext cx="2051720" cy="1538790"/>
          </a:xfrm>
          <a:prstGeom prst="rect">
            <a:avLst/>
          </a:prstGeom>
          <a:noFill/>
        </p:spPr>
      </p:pic>
      <p:pic>
        <p:nvPicPr>
          <p:cNvPr id="14342" name="Picture 6" descr="http://www.annemikevandermeiden.nl/pics/mozes.jpg"/>
          <p:cNvPicPr>
            <a:picLocks noChangeAspect="1" noChangeArrowheads="1"/>
          </p:cNvPicPr>
          <p:nvPr/>
        </p:nvPicPr>
        <p:blipFill>
          <a:blip r:embed="rId5" cstate="print"/>
          <a:srcRect/>
          <a:stretch>
            <a:fillRect/>
          </a:stretch>
        </p:blipFill>
        <p:spPr bwMode="auto">
          <a:xfrm>
            <a:off x="-14808" y="-24088"/>
            <a:ext cx="1642241" cy="1148832"/>
          </a:xfrm>
          <a:prstGeom prst="rect">
            <a:avLst/>
          </a:prstGeom>
          <a:noFill/>
        </p:spPr>
      </p:pic>
      <p:pic>
        <p:nvPicPr>
          <p:cNvPr id="14346" name="Picture 10" descr="http://www.boekenplantage.nl/contents/media/l_mozes2_001.jpg"/>
          <p:cNvPicPr>
            <a:picLocks noChangeAspect="1" noChangeArrowheads="1"/>
          </p:cNvPicPr>
          <p:nvPr/>
        </p:nvPicPr>
        <p:blipFill>
          <a:blip r:embed="rId6" cstate="print"/>
          <a:srcRect/>
          <a:stretch>
            <a:fillRect/>
          </a:stretch>
        </p:blipFill>
        <p:spPr bwMode="auto">
          <a:xfrm>
            <a:off x="0" y="4733925"/>
            <a:ext cx="3333750" cy="2124075"/>
          </a:xfrm>
          <a:prstGeom prst="rect">
            <a:avLst/>
          </a:prstGeom>
          <a:noFill/>
        </p:spPr>
      </p:pic>
      <p:sp>
        <p:nvSpPr>
          <p:cNvPr id="14348" name="Rectangle 12"/>
          <p:cNvSpPr>
            <a:spLocks noChangeArrowheads="1"/>
          </p:cNvSpPr>
          <p:nvPr/>
        </p:nvSpPr>
        <p:spPr bwMode="auto">
          <a:xfrm>
            <a:off x="0" y="0"/>
            <a:ext cx="2143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Brandende braamstruik</a:t>
            </a:r>
            <a:endParaRPr lang="nl-NL" dirty="0"/>
          </a:p>
        </p:txBody>
      </p:sp>
      <p:sp>
        <p:nvSpPr>
          <p:cNvPr id="3" name="Tijdelijke aanduiding voor inhoud 2"/>
          <p:cNvSpPr>
            <a:spLocks noGrp="1"/>
          </p:cNvSpPr>
          <p:nvPr>
            <p:ph idx="1"/>
          </p:nvPr>
        </p:nvSpPr>
        <p:spPr/>
        <p:txBody>
          <a:bodyPr/>
          <a:lstStyle/>
          <a:p>
            <a:r>
              <a:rPr lang="nl-NL" dirty="0" smtClean="0"/>
              <a:t>God roept Mozes</a:t>
            </a:r>
          </a:p>
          <a:p>
            <a:r>
              <a:rPr lang="nl-NL" dirty="0" smtClean="0"/>
              <a:t>JHWH: Ik ben die ik ben</a:t>
            </a:r>
          </a:p>
          <a:p>
            <a:r>
              <a:rPr lang="nl-NL" dirty="0" smtClean="0"/>
              <a:t>Mozes moet het volk redden</a:t>
            </a:r>
          </a:p>
          <a:p>
            <a:r>
              <a:rPr lang="nl-NL" dirty="0" smtClean="0"/>
              <a:t>God zal Mozes beschermen en met hem zijn</a:t>
            </a:r>
          </a:p>
        </p:txBody>
      </p:sp>
      <p:pic>
        <p:nvPicPr>
          <p:cNvPr id="15362" name="Picture 2" descr="http://www.rkjlaren.nl/wp-content/uploads/the-burning-bush-300x225.jpg"/>
          <p:cNvPicPr>
            <a:picLocks noChangeAspect="1" noChangeArrowheads="1"/>
          </p:cNvPicPr>
          <p:nvPr/>
        </p:nvPicPr>
        <p:blipFill>
          <a:blip r:embed="rId2" cstate="print"/>
          <a:srcRect/>
          <a:stretch>
            <a:fillRect/>
          </a:stretch>
        </p:blipFill>
        <p:spPr bwMode="auto">
          <a:xfrm>
            <a:off x="0" y="0"/>
            <a:ext cx="1979712" cy="1484784"/>
          </a:xfrm>
          <a:prstGeom prst="rect">
            <a:avLst/>
          </a:prstGeom>
          <a:noFill/>
        </p:spPr>
      </p:pic>
      <p:pic>
        <p:nvPicPr>
          <p:cNvPr id="15364" name="Picture 4" descr="http://dsjanvisser.files.wordpress.com/2010/02/de-brandende-braamstruik-bij-de-berg-horeb.jpg"/>
          <p:cNvPicPr>
            <a:picLocks noChangeAspect="1" noChangeArrowheads="1"/>
          </p:cNvPicPr>
          <p:nvPr/>
        </p:nvPicPr>
        <p:blipFill>
          <a:blip r:embed="rId3" cstate="print"/>
          <a:srcRect/>
          <a:stretch>
            <a:fillRect/>
          </a:stretch>
        </p:blipFill>
        <p:spPr bwMode="auto">
          <a:xfrm>
            <a:off x="5801128" y="4166344"/>
            <a:ext cx="3322990" cy="2691656"/>
          </a:xfrm>
          <a:prstGeom prst="rect">
            <a:avLst/>
          </a:prstGeom>
          <a:noFill/>
        </p:spPr>
      </p:pic>
      <p:pic>
        <p:nvPicPr>
          <p:cNvPr id="15368" name="Picture 8" descr="http://genieten.be/static/files/cache/articles/large_image/e239f215-d8d3-4abd-8747-2666aa2168e3.jpg"/>
          <p:cNvPicPr>
            <a:picLocks noChangeAspect="1" noChangeArrowheads="1"/>
          </p:cNvPicPr>
          <p:nvPr/>
        </p:nvPicPr>
        <p:blipFill>
          <a:blip r:embed="rId4" cstate="print"/>
          <a:srcRect/>
          <a:stretch>
            <a:fillRect/>
          </a:stretch>
        </p:blipFill>
        <p:spPr bwMode="auto">
          <a:xfrm>
            <a:off x="4745022" y="0"/>
            <a:ext cx="4398978" cy="2567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Mozes naar de farao</a:t>
            </a:r>
            <a:endParaRPr lang="nl-NL" dirty="0"/>
          </a:p>
        </p:txBody>
      </p:sp>
      <p:sp>
        <p:nvSpPr>
          <p:cNvPr id="3" name="Tijdelijke aanduiding voor inhoud 2"/>
          <p:cNvSpPr>
            <a:spLocks noGrp="1"/>
          </p:cNvSpPr>
          <p:nvPr>
            <p:ph idx="1"/>
          </p:nvPr>
        </p:nvSpPr>
        <p:spPr/>
        <p:txBody>
          <a:bodyPr/>
          <a:lstStyle/>
          <a:p>
            <a:r>
              <a:rPr lang="nl-NL" dirty="0" smtClean="0"/>
              <a:t>Farao stemt niet toe</a:t>
            </a:r>
          </a:p>
          <a:p>
            <a:r>
              <a:rPr lang="nl-NL" dirty="0" smtClean="0">
                <a:hlinkClick r:id="rId2" action="ppaction://hlinkfile"/>
              </a:rPr>
              <a:t>10 plagen</a:t>
            </a:r>
            <a:endParaRPr lang="nl-NL" dirty="0" smtClean="0"/>
          </a:p>
        </p:txBody>
      </p:sp>
      <p:pic>
        <p:nvPicPr>
          <p:cNvPr id="16385" name="Picture 1" descr="Cosimo Rosselli: The Crossing of the Reed Sea"/>
          <p:cNvPicPr>
            <a:picLocks noChangeAspect="1" noChangeArrowheads="1"/>
          </p:cNvPicPr>
          <p:nvPr/>
        </p:nvPicPr>
        <p:blipFill>
          <a:blip r:embed="rId3" cstate="print"/>
          <a:srcRect/>
          <a:stretch>
            <a:fillRect/>
          </a:stretch>
        </p:blipFill>
        <p:spPr bwMode="auto">
          <a:xfrm>
            <a:off x="2230242" y="2544413"/>
            <a:ext cx="3923928" cy="2439375"/>
          </a:xfrm>
          <a:prstGeom prst="rect">
            <a:avLst/>
          </a:prstGeom>
          <a:noFill/>
        </p:spPr>
      </p:pic>
      <p:sp>
        <p:nvSpPr>
          <p:cNvPr id="16386" name="Rectangle 2"/>
          <p:cNvSpPr>
            <a:spLocks noChangeArrowheads="1"/>
          </p:cNvSpPr>
          <p:nvPr/>
        </p:nvSpPr>
        <p:spPr bwMode="auto">
          <a:xfrm>
            <a:off x="0" y="0"/>
            <a:ext cx="2143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Arial" pitchFamily="34" charset="0"/>
              </a:rPr>
              <a:t> </a:t>
            </a:r>
          </a:p>
        </p:txBody>
      </p:sp>
      <p:pic>
        <p:nvPicPr>
          <p:cNvPr id="16388" name="Picture 4" descr="http://biathlon-net.com/sixcms/media.php/11/10-Plagen,-Die_web.gif"/>
          <p:cNvPicPr>
            <a:picLocks noChangeAspect="1" noChangeArrowheads="1"/>
          </p:cNvPicPr>
          <p:nvPr/>
        </p:nvPicPr>
        <p:blipFill>
          <a:blip r:embed="rId4" cstate="print"/>
          <a:srcRect/>
          <a:stretch>
            <a:fillRect/>
          </a:stretch>
        </p:blipFill>
        <p:spPr bwMode="auto">
          <a:xfrm>
            <a:off x="5486400" y="0"/>
            <a:ext cx="3657600" cy="2743200"/>
          </a:xfrm>
          <a:prstGeom prst="rect">
            <a:avLst/>
          </a:prstGeom>
          <a:noFill/>
        </p:spPr>
      </p:pic>
      <p:pic>
        <p:nvPicPr>
          <p:cNvPr id="16390" name="Picture 6" descr="http://www.bijbelaantekeningen.nl/gallery3/var/thumbs/bn/K/Kikker/dodekikker.jpg?m=1294390918"/>
          <p:cNvPicPr>
            <a:picLocks noChangeAspect="1" noChangeArrowheads="1"/>
          </p:cNvPicPr>
          <p:nvPr/>
        </p:nvPicPr>
        <p:blipFill>
          <a:blip r:embed="rId5" cstate="print"/>
          <a:srcRect/>
          <a:stretch>
            <a:fillRect/>
          </a:stretch>
        </p:blipFill>
        <p:spPr bwMode="auto">
          <a:xfrm>
            <a:off x="2591633" y="5620993"/>
            <a:ext cx="1905000" cy="1209675"/>
          </a:xfrm>
          <a:prstGeom prst="rect">
            <a:avLst/>
          </a:prstGeom>
          <a:noFill/>
        </p:spPr>
      </p:pic>
      <p:pic>
        <p:nvPicPr>
          <p:cNvPr id="16392" name="Picture 8" descr="http://www.bijbelaantekeningen.nl/gallery3/var/thumbs/bn/N/Nijl/nn_nijl_rood.jpg?m=1293999591"/>
          <p:cNvPicPr>
            <a:picLocks noChangeAspect="1" noChangeArrowheads="1"/>
          </p:cNvPicPr>
          <p:nvPr/>
        </p:nvPicPr>
        <p:blipFill>
          <a:blip r:embed="rId6" cstate="print"/>
          <a:srcRect/>
          <a:stretch>
            <a:fillRect/>
          </a:stretch>
        </p:blipFill>
        <p:spPr bwMode="auto">
          <a:xfrm>
            <a:off x="0" y="5628742"/>
            <a:ext cx="1905000" cy="1171575"/>
          </a:xfrm>
          <a:prstGeom prst="rect">
            <a:avLst/>
          </a:prstGeom>
          <a:noFill/>
        </p:spPr>
      </p:pic>
      <p:pic>
        <p:nvPicPr>
          <p:cNvPr id="16394" name="Picture 10" descr="http://static3.hln.be/static/FOTO/pe/4/6/8/media_xl_3880868.jpg"/>
          <p:cNvPicPr>
            <a:picLocks noChangeAspect="1" noChangeArrowheads="1"/>
          </p:cNvPicPr>
          <p:nvPr/>
        </p:nvPicPr>
        <p:blipFill>
          <a:blip r:embed="rId7" cstate="print"/>
          <a:srcRect/>
          <a:stretch>
            <a:fillRect/>
          </a:stretch>
        </p:blipFill>
        <p:spPr bwMode="auto">
          <a:xfrm>
            <a:off x="-1" y="-1"/>
            <a:ext cx="3367225" cy="18994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10 plagen</a:t>
            </a:r>
            <a:endParaRPr lang="nl-NL"/>
          </a:p>
        </p:txBody>
      </p:sp>
      <p:sp>
        <p:nvSpPr>
          <p:cNvPr id="3" name="Tijdelijke aanduiding voor inhoud 2"/>
          <p:cNvSpPr>
            <a:spLocks noGrp="1"/>
          </p:cNvSpPr>
          <p:nvPr>
            <p:ph idx="1"/>
          </p:nvPr>
        </p:nvSpPr>
        <p:spPr/>
        <p:txBody>
          <a:bodyPr/>
          <a:lstStyle/>
          <a:p>
            <a:endParaRPr lang="nl-NL"/>
          </a:p>
        </p:txBody>
      </p:sp>
      <p:pic>
        <p:nvPicPr>
          <p:cNvPr id="1026" name="Picture 2"/>
          <p:cNvPicPr>
            <a:picLocks noChangeAspect="1" noChangeArrowheads="1"/>
          </p:cNvPicPr>
          <p:nvPr/>
        </p:nvPicPr>
        <p:blipFill>
          <a:blip r:embed="rId2" cstate="print"/>
          <a:srcRect/>
          <a:stretch>
            <a:fillRect/>
          </a:stretch>
        </p:blipFill>
        <p:spPr bwMode="auto">
          <a:xfrm>
            <a:off x="159965" y="1500174"/>
            <a:ext cx="8984035" cy="5357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Vertrek uit Egypte   .</a:t>
            </a:r>
            <a:endParaRPr lang="nl-NL" dirty="0"/>
          </a:p>
        </p:txBody>
      </p:sp>
      <p:sp>
        <p:nvSpPr>
          <p:cNvPr id="3" name="Tijdelijke aanduiding voor inhoud 2"/>
          <p:cNvSpPr>
            <a:spLocks noGrp="1"/>
          </p:cNvSpPr>
          <p:nvPr>
            <p:ph idx="1"/>
          </p:nvPr>
        </p:nvSpPr>
        <p:spPr/>
        <p:txBody>
          <a:bodyPr/>
          <a:lstStyle/>
          <a:p>
            <a:r>
              <a:rPr lang="nl-NL" dirty="0" smtClean="0"/>
              <a:t>Bloed lam op deurposten </a:t>
            </a:r>
          </a:p>
          <a:p>
            <a:r>
              <a:rPr lang="nl-NL" dirty="0" smtClean="0"/>
              <a:t>Haastig vertrek: ongedesemd brood</a:t>
            </a:r>
          </a:p>
          <a:p>
            <a:r>
              <a:rPr lang="nl-NL" dirty="0" smtClean="0"/>
              <a:t>Joods feest: Pascha: bevrijding uit de slavernij</a:t>
            </a:r>
          </a:p>
          <a:p>
            <a:r>
              <a:rPr lang="nl-NL" dirty="0" smtClean="0"/>
              <a:t>Tocht door de </a:t>
            </a:r>
            <a:r>
              <a:rPr lang="nl-NL" dirty="0" err="1" smtClean="0"/>
              <a:t>Schelfzee</a:t>
            </a:r>
            <a:endParaRPr lang="nl-NL" dirty="0" smtClean="0"/>
          </a:p>
          <a:p>
            <a:r>
              <a:rPr lang="nl-NL" dirty="0" smtClean="0"/>
              <a:t>Christenen: Pasen: Jezus’ bloed</a:t>
            </a:r>
          </a:p>
          <a:p>
            <a:r>
              <a:rPr lang="nl-NL" dirty="0" smtClean="0"/>
              <a:t>Bevrijd uit slavernij</a:t>
            </a:r>
          </a:p>
          <a:p>
            <a:r>
              <a:rPr lang="nl-NL" sz="1000" dirty="0" smtClean="0"/>
              <a:t>1,11-1,15 (V03, 12.00)</a:t>
            </a:r>
            <a:endParaRPr lang="nl-NL" sz="1000" dirty="0"/>
          </a:p>
        </p:txBody>
      </p:sp>
      <p:pic>
        <p:nvPicPr>
          <p:cNvPr id="23554" name="Picture 2" descr="http://www.solo.be/uploadedimages/Ingredi%C3%ABnten/Ingredi%C3%ABnten_van_A_tot_Z/Libanees%20brood.jpg"/>
          <p:cNvPicPr>
            <a:picLocks noChangeAspect="1" noChangeArrowheads="1"/>
          </p:cNvPicPr>
          <p:nvPr/>
        </p:nvPicPr>
        <p:blipFill>
          <a:blip r:embed="rId2" cstate="print"/>
          <a:srcRect/>
          <a:stretch>
            <a:fillRect/>
          </a:stretch>
        </p:blipFill>
        <p:spPr bwMode="auto">
          <a:xfrm>
            <a:off x="5364088" y="4365104"/>
            <a:ext cx="4890107" cy="2705900"/>
          </a:xfrm>
          <a:prstGeom prst="rect">
            <a:avLst/>
          </a:prstGeom>
          <a:noFill/>
        </p:spPr>
      </p:pic>
      <p:pic>
        <p:nvPicPr>
          <p:cNvPr id="23556" name="Picture 4" descr="http://www.jesussaves.nl/edit/uploads/image/Jesus_Saves/Jezus_vervult.jpg"/>
          <p:cNvPicPr>
            <a:picLocks noChangeAspect="1" noChangeArrowheads="1"/>
          </p:cNvPicPr>
          <p:nvPr/>
        </p:nvPicPr>
        <p:blipFill>
          <a:blip r:embed="rId3" cstate="print"/>
          <a:srcRect/>
          <a:stretch>
            <a:fillRect/>
          </a:stretch>
        </p:blipFill>
        <p:spPr bwMode="auto">
          <a:xfrm>
            <a:off x="6454991" y="14720"/>
            <a:ext cx="2708300" cy="1696919"/>
          </a:xfrm>
          <a:prstGeom prst="rect">
            <a:avLst/>
          </a:prstGeom>
          <a:noFill/>
        </p:spPr>
      </p:pic>
      <p:pic>
        <p:nvPicPr>
          <p:cNvPr id="23558" name="Picture 6" descr="http://www.pknbuitenpost.nl/images/hist/fotoh11.jpg"/>
          <p:cNvPicPr>
            <a:picLocks noChangeAspect="1" noChangeArrowheads="1"/>
          </p:cNvPicPr>
          <p:nvPr/>
        </p:nvPicPr>
        <p:blipFill>
          <a:blip r:embed="rId4" cstate="print"/>
          <a:srcRect/>
          <a:stretch>
            <a:fillRect/>
          </a:stretch>
        </p:blipFill>
        <p:spPr bwMode="auto">
          <a:xfrm>
            <a:off x="-1" y="5517233"/>
            <a:ext cx="2011153" cy="1340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Intocht in het beloofde land</a:t>
            </a: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pic>
        <p:nvPicPr>
          <p:cNvPr id="1026" name="Picture 2" descr="http://www.bijbelcafe.nl/page4/page12/files/page12_1.jpg"/>
          <p:cNvPicPr>
            <a:picLocks noChangeAspect="1" noChangeArrowheads="1"/>
          </p:cNvPicPr>
          <p:nvPr/>
        </p:nvPicPr>
        <p:blipFill>
          <a:blip r:embed="rId2" cstate="print"/>
          <a:srcRect/>
          <a:stretch>
            <a:fillRect/>
          </a:stretch>
        </p:blipFill>
        <p:spPr bwMode="auto">
          <a:xfrm>
            <a:off x="3267075" y="1124744"/>
            <a:ext cx="5876925" cy="5029200"/>
          </a:xfrm>
          <a:prstGeom prst="rect">
            <a:avLst/>
          </a:prstGeom>
          <a:noFill/>
        </p:spPr>
      </p:pic>
      <p:pic>
        <p:nvPicPr>
          <p:cNvPr id="4" name="Picture 2" descr="http://www.vakantiehulp.com/images/middenoost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 y="3276600"/>
            <a:ext cx="4124325"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Jarenlang in de woestijn</a:t>
            </a:r>
            <a:endParaRPr lang="nl-NL" dirty="0"/>
          </a:p>
        </p:txBody>
      </p:sp>
      <p:sp>
        <p:nvSpPr>
          <p:cNvPr id="3" name="Tijdelijke aanduiding voor inhoud 2"/>
          <p:cNvSpPr>
            <a:spLocks noGrp="1"/>
          </p:cNvSpPr>
          <p:nvPr>
            <p:ph idx="1"/>
          </p:nvPr>
        </p:nvSpPr>
        <p:spPr/>
        <p:txBody>
          <a:bodyPr/>
          <a:lstStyle/>
          <a:p>
            <a:r>
              <a:rPr lang="nl-NL" dirty="0" smtClean="0"/>
              <a:t>Moeilijke tocht</a:t>
            </a:r>
          </a:p>
          <a:p>
            <a:r>
              <a:rPr lang="nl-NL" dirty="0" smtClean="0"/>
              <a:t>Ondanks wonderen</a:t>
            </a:r>
            <a:endParaRPr lang="nl-NL" dirty="0"/>
          </a:p>
        </p:txBody>
      </p:sp>
      <p:pic>
        <p:nvPicPr>
          <p:cNvPr id="17409" name="Picture 1" descr="Jan Havicksz. Steen: Moses Gets Water out of the Rocks"/>
          <p:cNvPicPr>
            <a:picLocks noChangeAspect="1" noChangeArrowheads="1"/>
          </p:cNvPicPr>
          <p:nvPr/>
        </p:nvPicPr>
        <p:blipFill>
          <a:blip r:embed="rId2" cstate="print"/>
          <a:srcRect/>
          <a:stretch>
            <a:fillRect/>
          </a:stretch>
        </p:blipFill>
        <p:spPr bwMode="auto">
          <a:xfrm>
            <a:off x="5076056" y="-99392"/>
            <a:ext cx="4096275" cy="5120344"/>
          </a:xfrm>
          <a:prstGeom prst="rect">
            <a:avLst/>
          </a:prstGeom>
          <a:noFill/>
        </p:spPr>
      </p:pic>
      <p:sp>
        <p:nvSpPr>
          <p:cNvPr id="17410" name="Rectangle 2"/>
          <p:cNvSpPr>
            <a:spLocks noChangeArrowheads="1"/>
          </p:cNvSpPr>
          <p:nvPr/>
        </p:nvSpPr>
        <p:spPr bwMode="auto">
          <a:xfrm>
            <a:off x="0" y="0"/>
            <a:ext cx="2143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Arial" pitchFamily="34" charset="0"/>
              </a:rPr>
              <a:t> </a:t>
            </a:r>
          </a:p>
        </p:txBody>
      </p:sp>
      <p:pic>
        <p:nvPicPr>
          <p:cNvPr id="17411" name="Picture 3" descr="Giovan Battista Tiepolo: The Gathering of Manna"/>
          <p:cNvPicPr>
            <a:picLocks noChangeAspect="1" noChangeArrowheads="1"/>
          </p:cNvPicPr>
          <p:nvPr/>
        </p:nvPicPr>
        <p:blipFill>
          <a:blip r:embed="rId3" cstate="print"/>
          <a:srcRect/>
          <a:stretch>
            <a:fillRect/>
          </a:stretch>
        </p:blipFill>
        <p:spPr bwMode="auto">
          <a:xfrm>
            <a:off x="2885224" y="259381"/>
            <a:ext cx="1440160" cy="2157854"/>
          </a:xfrm>
          <a:prstGeom prst="rect">
            <a:avLst/>
          </a:prstGeom>
          <a:noFill/>
        </p:spPr>
      </p:pic>
      <p:sp>
        <p:nvSpPr>
          <p:cNvPr id="17412" name="Rectangle 4"/>
          <p:cNvSpPr>
            <a:spLocks noChangeArrowheads="1"/>
          </p:cNvSpPr>
          <p:nvPr/>
        </p:nvSpPr>
        <p:spPr bwMode="auto">
          <a:xfrm>
            <a:off x="0" y="0"/>
            <a:ext cx="2143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522</Words>
  <Application>Microsoft Office PowerPoint</Application>
  <PresentationFormat>Diavoorstelling (4:3)</PresentationFormat>
  <Paragraphs>84</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Century Gothic</vt:lpstr>
      <vt:lpstr>Wingdings 3</vt:lpstr>
      <vt:lpstr>Segment</vt:lpstr>
      <vt:lpstr> Mozes</vt:lpstr>
      <vt:lpstr>Vooraf </vt:lpstr>
      <vt:lpstr> Mozes  </vt:lpstr>
      <vt:lpstr>Brandende braamstruik</vt:lpstr>
      <vt:lpstr>        Mozes naar de farao</vt:lpstr>
      <vt:lpstr>10 plagen</vt:lpstr>
      <vt:lpstr>Vertrek uit Egypte   .</vt:lpstr>
      <vt:lpstr>Intocht in het beloofde land</vt:lpstr>
      <vt:lpstr>Jarenlang in de woestijn</vt:lpstr>
      <vt:lpstr>De 10 geboden en de wet</vt:lpstr>
      <vt:lpstr>Wetten </vt:lpstr>
      <vt:lpstr>De tabernakel</vt:lpstr>
      <vt:lpstr>Antwoord</vt:lpstr>
      <vt:lpstr>PowerPoint-presentatie</vt:lpstr>
      <vt:lpstr>PowerPoint-presentatie</vt:lpstr>
      <vt:lpstr>Priesters en offers</vt:lpstr>
      <vt:lpstr>Mozes in de Koran</vt:lpstr>
      <vt:lpstr>Mozes en Jezus</vt:lpstr>
    </vt:vector>
  </TitlesOfParts>
  <Company>Markland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Mozes</dc:title>
  <dc:creator>markland college</dc:creator>
  <cp:lastModifiedBy>Adela van Stiphout</cp:lastModifiedBy>
  <cp:revision>91</cp:revision>
  <dcterms:created xsi:type="dcterms:W3CDTF">2011-04-12T07:19:26Z</dcterms:created>
  <dcterms:modified xsi:type="dcterms:W3CDTF">2020-08-27T18:59:27Z</dcterms:modified>
</cp:coreProperties>
</file>